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4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</p:sldIdLst>
  <p:sldSz cy="5143500" cx="9144000"/>
  <p:notesSz cx="6858000" cy="9144000"/>
  <p:embeddedFontLst>
    <p:embeddedFont>
      <p:font typeface="Raleway"/>
      <p:regular r:id="rId45"/>
      <p:bold r:id="rId46"/>
      <p:italic r:id="rId47"/>
      <p:boldItalic r:id="rId48"/>
    </p:embeddedFont>
    <p:embeddedFont>
      <p:font typeface="Roboto"/>
      <p:regular r:id="rId49"/>
      <p:bold r:id="rId50"/>
      <p:italic r:id="rId51"/>
      <p:boldItalic r:id="rId52"/>
    </p:embeddedFont>
    <p:embeddedFont>
      <p:font typeface="Lato"/>
      <p:regular r:id="rId53"/>
      <p:bold r:id="rId54"/>
      <p:italic r:id="rId55"/>
      <p:boldItalic r:id="rId5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966CAD3F-FB87-469A-9D59-43270972D292}">
  <a:tblStyle styleId="{966CAD3F-FB87-469A-9D59-43270972D29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font" Target="fonts/Raleway-bold.fntdata"/><Relationship Id="rId45" Type="http://schemas.openxmlformats.org/officeDocument/2006/relationships/font" Target="fonts/Raleway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font" Target="fonts/Raleway-boldItalic.fntdata"/><Relationship Id="rId47" Type="http://schemas.openxmlformats.org/officeDocument/2006/relationships/font" Target="fonts/Raleway-italic.fntdata"/><Relationship Id="rId49" Type="http://schemas.openxmlformats.org/officeDocument/2006/relationships/font" Target="fonts/Roboto-regular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Roboto-italic.fntdata"/><Relationship Id="rId50" Type="http://schemas.openxmlformats.org/officeDocument/2006/relationships/font" Target="fonts/Roboto-bold.fntdata"/><Relationship Id="rId53" Type="http://schemas.openxmlformats.org/officeDocument/2006/relationships/font" Target="fonts/Lato-regular.fntdata"/><Relationship Id="rId52" Type="http://schemas.openxmlformats.org/officeDocument/2006/relationships/font" Target="fonts/Roboto-boldItalic.fntdata"/><Relationship Id="rId11" Type="http://schemas.openxmlformats.org/officeDocument/2006/relationships/slide" Target="slides/slide5.xml"/><Relationship Id="rId55" Type="http://schemas.openxmlformats.org/officeDocument/2006/relationships/font" Target="fonts/Lato-italic.fntdata"/><Relationship Id="rId10" Type="http://schemas.openxmlformats.org/officeDocument/2006/relationships/slide" Target="slides/slide4.xml"/><Relationship Id="rId54" Type="http://schemas.openxmlformats.org/officeDocument/2006/relationships/font" Target="fonts/Lato-bold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56" Type="http://schemas.openxmlformats.org/officeDocument/2006/relationships/font" Target="fonts/Lato-boldItalic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f88252dc4_0_3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f88252dc4_0_3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f88252dc4_0_6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1f88252dc4_0_6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80661d1678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80661d1678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80661d1678_3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80661d1678_3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80661d1678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80661d1678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80661d1678_3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80661d1678_3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80661d1678_3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80661d1678_3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80661d1678_1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80661d1678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80661d1678_2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80661d1678_2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80661d1678_2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80661d1678_2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f88252dc4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1f88252dc4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80661d1678_2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80661d1678_2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80661d1678_2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80661d1678_2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80661d1678_2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80661d1678_2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80661d1678_2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80661d1678_2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80661d1678_2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80661d1678_2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80661d1678_2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80661d1678_2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80661d1678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80661d1678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80661d1678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80661d1678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80661d1678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80661d1678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80661d1678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80661d1678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f88252dc4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1f88252dc4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1f88252dc4_0_6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1f88252dc4_0_6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80661d1678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80661d1678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80661d1678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80661d1678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80661d1678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80661d1678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80661d1678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80661d1678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80661d1678_3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80661d1678_3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80661d1678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80661d1678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80661d1678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80661d1678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1f88252dc4_0_15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1f88252dc4_0_15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858c48d349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858c48d349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1f88252dc4_0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1f88252dc4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f88252dc4_0_2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1f88252dc4_0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858c48d349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858c48d349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858c48d349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858c48d349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f88252dc4_0_2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f88252dc4_0_2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Relationship Id="rId6" Type="http://schemas.openxmlformats.org/officeDocument/2006/relationships/slide" Target="/ppt/slides/slide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Relationship Id="rId6" Type="http://schemas.openxmlformats.org/officeDocument/2006/relationships/slide" Target="/ppt/slides/slide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429987889_edited.jpg" id="10" name="Google Shape;10;p2"/>
          <p:cNvPicPr preferRelativeResize="0"/>
          <p:nvPr/>
        </p:nvPicPr>
        <p:blipFill rotWithShape="1">
          <a:blip r:embed="rId2">
            <a:alphaModFix/>
          </a:blip>
          <a:srcRect b="23591" l="0" r="0" t="21799"/>
          <a:stretch/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3" name="Google Shape;13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" name="Google Shape;15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6" name="Google Shape;16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7" name="Google Shape;17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8" name="Google Shape;18;p2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latin typeface="Raleway"/>
                <a:ea typeface="Raleway"/>
                <a:cs typeface="Raleway"/>
                <a:sym typeface="Raleway"/>
              </a:rPr>
              <a:t>Confidential</a:t>
            </a:r>
            <a:endParaRPr b="1" sz="6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" name="Google Shape;19;p2"/>
          <p:cNvSpPr txBox="1"/>
          <p:nvPr/>
        </p:nvSpPr>
        <p:spPr>
          <a:xfrm>
            <a:off x="1296767" y="785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latin typeface="Raleway"/>
                <a:ea typeface="Raleway"/>
                <a:cs typeface="Raleway"/>
                <a:sym typeface="Raleway"/>
              </a:rPr>
              <a:t>Customized for </a:t>
            </a:r>
            <a:r>
              <a:rPr b="1" lang="en-GB" sz="600">
                <a:latin typeface="Raleway"/>
                <a:ea typeface="Raleway"/>
                <a:cs typeface="Raleway"/>
                <a:sym typeface="Raleway"/>
              </a:rPr>
              <a:t>Lorem Ipsum LLC</a:t>
            </a:r>
            <a:endParaRPr sz="6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0" name="Google Shape;20;p2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latin typeface="Raleway"/>
                <a:ea typeface="Raleway"/>
                <a:cs typeface="Raleway"/>
                <a:sym typeface="Raleway"/>
              </a:rPr>
              <a:t>Version 1.0</a:t>
            </a:r>
            <a:endParaRPr b="1" sz="6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Google Shape;110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11" name="Google Shape;111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3" name="Google Shape;113;p11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15" name="Google Shape;115;p11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6" name="Google Shape;116;p11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7" name="Google Shape;117;p11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8" name="Google Shape;118;p11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2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1" name="Google Shape;121;p1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2" name="Google Shape;122;p1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4" name="Google Shape;124;p12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5" name="Google Shape;125;p12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26" name="Google Shape;126;p12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28" name="Google Shape;128;p12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9" name="Google Shape;129;p12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0" name="Google Shape;130;p12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1" name="Google Shape;131;p12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3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34" name="Google Shape;134;p1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35" name="Google Shape;135;p13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6" name="Google Shape;136;p13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7" name="Google Shape;137;p13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8" name="Google Shape;138;p13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" name="Google Shape;140;p14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41" name="Google Shape;141;p1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3" name="Google Shape;143;p14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4" name="Google Shape;144;p14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5" name="Google Shape;145;p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46" name="Google Shape;146;p14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7" name="Google Shape;147;p14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8" name="Google Shape;148;p14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9" name="Google Shape;149;p14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2" name="Google Shape;152;p15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3" name="Google Shape;153;p15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4" name="Google Shape;154;p15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5" name="Google Shape;155;p15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OC">
  <p:cSld name="SECTION_HEADER_1">
    <p:bg>
      <p:bgPr>
        <a:solidFill>
          <a:schemeClr val="dk1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6"/>
          <p:cNvSpPr txBox="1"/>
          <p:nvPr>
            <p:ph type="title"/>
          </p:nvPr>
        </p:nvSpPr>
        <p:spPr>
          <a:xfrm>
            <a:off x="1308150" y="1318650"/>
            <a:ext cx="71100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58" name="Google Shape;158;p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9" name="Google Shape;159;p16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Confidential</a:t>
            </a:r>
            <a:endParaRPr b="1"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0" name="Google Shape;160;p16"/>
          <p:cNvSpPr txBox="1"/>
          <p:nvPr/>
        </p:nvSpPr>
        <p:spPr>
          <a:xfrm>
            <a:off x="1296767" y="785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Customized for </a:t>
            </a:r>
            <a:r>
              <a:rPr b="1"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Lorem Ipsum LLC</a:t>
            </a:r>
            <a:endParaRPr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1" name="Google Shape;161;p16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Version 1.0</a:t>
            </a:r>
            <a:endParaRPr b="1"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_alt1">
  <p:cSld name="SECTION_HEADER_2">
    <p:bg>
      <p:bgPr>
        <a:solidFill>
          <a:srgbClr val="434343"/>
        </a:solid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" name="Google Shape;163;p1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64" name="Google Shape;164;p1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1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6" name="Google Shape;166;p17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7" name="Google Shape;167;p1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68" name="Google Shape;168;p17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9" name="Google Shape;169;p17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0" name="Google Shape;170;p17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1" name="Google Shape;171;p17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_alt1">
  <p:cSld name="TITLE_1">
    <p:bg>
      <p:bgPr>
        <a:solidFill>
          <a:schemeClr val="lt2"/>
        </a:solid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429987889_edited.jpg" id="22" name="Google Shape;22;p3"/>
          <p:cNvPicPr preferRelativeResize="0"/>
          <p:nvPr/>
        </p:nvPicPr>
        <p:blipFill rotWithShape="1">
          <a:blip r:embed="rId2">
            <a:alphaModFix/>
          </a:blip>
          <a:srcRect b="23591" l="0" r="0" t="21799"/>
          <a:stretch/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3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" name="Google Shape;24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5" name="Google Shape;25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" name="Google Shape;27;p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" name="Google Shape;28;p3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9" name="Google Shape;29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0" name="Google Shape;30;p3">
            <a:hlinkClick action="ppaction://hlinksldjump" r:id="rId3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" name="Google Shape;31;p3">
            <a:hlinkClick action="ppaction://hlinksldjump" r:id="rId4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" name="Google Shape;32;p3">
            <a:hlinkClick action="ppaction://hlinksldjump" r:id="rId5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" name="Google Shape;33;p3">
            <a:hlinkClick action="ppaction://hlinksldjump" r:id="rId6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oogle Shape;3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6" name="Google Shape;3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" name="Google Shape;38;p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0" name="Google Shape;40;p4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4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" name="Google Shape;42;p4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" name="Google Shape;43;p4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6" name="Google Shape;46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7" name="Google Shape;47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" name="Google Shape;49;p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0" name="Google Shape;50;p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1" name="Google Shape;51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2" name="Google Shape;52;p5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3" name="Google Shape;53;p5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" name="Google Shape;54;p5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" name="Google Shape;55;p5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ody only">
  <p:cSld name="TITLE_AND_BODY_1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9" name="Google Shape;59;p6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0" name="Google Shape;60;p6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" name="Google Shape;61;p6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" name="Google Shape;62;p6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" name="Google Shape;63;p6"/>
          <p:cNvSpPr txBox="1"/>
          <p:nvPr>
            <p:ph idx="1" type="body"/>
          </p:nvPr>
        </p:nvSpPr>
        <p:spPr>
          <a:xfrm>
            <a:off x="729450" y="1068650"/>
            <a:ext cx="76887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_alt2">
  <p:cSld name="TITLE_AND_BODY_1_1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31891705.jpg" id="65" name="Google Shape;65;p7"/>
          <p:cNvPicPr preferRelativeResize="0"/>
          <p:nvPr/>
        </p:nvPicPr>
        <p:blipFill rotWithShape="1">
          <a:blip r:embed="rId2">
            <a:alphaModFix/>
          </a:blip>
          <a:srcRect b="11971" l="0" r="0" t="11971"/>
          <a:stretch/>
        </p:blipFill>
        <p:spPr>
          <a:xfrm>
            <a:off x="0" y="487825"/>
            <a:ext cx="9143999" cy="4655673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8" name="Google Shape;68;p7">
            <a:hlinkClick action="ppaction://hlinksldjump" r:id="rId3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9" name="Google Shape;69;p7">
            <a:hlinkClick action="ppaction://hlinksldjump" r:id="rId4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0" name="Google Shape;70;p7">
            <a:hlinkClick action="ppaction://hlinksldjump" r:id="rId5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1" name="Google Shape;71;p7">
            <a:hlinkClick action="ppaction://hlinksldjump" r:id="rId6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" name="Google Shape;72;p7"/>
          <p:cNvSpPr txBox="1"/>
          <p:nvPr>
            <p:ph type="title"/>
          </p:nvPr>
        </p:nvSpPr>
        <p:spPr>
          <a:xfrm>
            <a:off x="729450" y="2056375"/>
            <a:ext cx="58875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5" name="Google Shape;75;p8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6" name="Google Shape;76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8" name="Google Shape;78;p8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9" name="Google Shape;79;p8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0" name="Google Shape;80;p8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1" name="Google Shape;81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2" name="Google Shape;82;p8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3" name="Google Shape;83;p8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4" name="Google Shape;84;p8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5" name="Google Shape;85;p8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8" name="Google Shape;88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89" name="Google Shape;89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1" name="Google Shape;91;p9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2" name="Google Shape;92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3" name="Google Shape;93;p9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4" name="Google Shape;94;p9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5" name="Google Shape;95;p9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6" name="Google Shape;96;p9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0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9" name="Google Shape;99;p10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00" name="Google Shape;100;p1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1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2" name="Google Shape;102;p10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5" name="Google Shape;105;p10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6" name="Google Shape;106;p10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7" name="Google Shape;107;p10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8" name="Google Shape;108;p10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0.png"/><Relationship Id="rId4" Type="http://schemas.openxmlformats.org/officeDocument/2006/relationships/image" Target="../media/image6.png"/><Relationship Id="rId5" Type="http://schemas.openxmlformats.org/officeDocument/2006/relationships/image" Target="../media/image17.png"/><Relationship Id="rId6" Type="http://schemas.openxmlformats.org/officeDocument/2006/relationships/image" Target="../media/image1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8.png"/><Relationship Id="rId4" Type="http://schemas.openxmlformats.org/officeDocument/2006/relationships/image" Target="../media/image1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1.jpg"/><Relationship Id="rId4" Type="http://schemas.openxmlformats.org/officeDocument/2006/relationships/image" Target="../media/image23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0.jpg"/><Relationship Id="rId4" Type="http://schemas.openxmlformats.org/officeDocument/2006/relationships/image" Target="../media/image22.jpg"/><Relationship Id="rId5" Type="http://schemas.openxmlformats.org/officeDocument/2006/relationships/image" Target="../media/image25.jp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0" Type="http://schemas.openxmlformats.org/officeDocument/2006/relationships/hyperlink" Target="https://www.quora.com/What-is-the-main-difference-between-word2vec-and-fastText" TargetMode="External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7.xml"/><Relationship Id="rId3" Type="http://schemas.openxmlformats.org/officeDocument/2006/relationships/hyperlink" Target="https://medium.com/wisio/a-gentle-introduction-to-doc2vec-db3e8c0cce5e" TargetMode="External"/><Relationship Id="rId4" Type="http://schemas.openxmlformats.org/officeDocument/2006/relationships/hyperlink" Target="https://radimrehurek.com/gensim/models/doc2vec.html" TargetMode="External"/><Relationship Id="rId9" Type="http://schemas.openxmlformats.org/officeDocument/2006/relationships/hyperlink" Target="https://www.quora.com/How-does-fastText-output-a-vector-for-a-word-that-is-not-in-the-pre-trained-model" TargetMode="External"/><Relationship Id="rId5" Type="http://schemas.openxmlformats.org/officeDocument/2006/relationships/hyperlink" Target="https://marvinlsj.github.io/2018/11/23/NBSVM%20for%20sentiment%20and%20topic%20classification/" TargetMode="External"/><Relationship Id="rId6" Type="http://schemas.openxmlformats.org/officeDocument/2006/relationships/hyperlink" Target="https://towardsdatascience.com/multi-class-text-classification-with-doc2vec-logistic-regression-9da9947b43f4" TargetMode="External"/><Relationship Id="rId7" Type="http://schemas.openxmlformats.org/officeDocument/2006/relationships/hyperlink" Target="https://www.kaggle.com/tarunpaparaju" TargetMode="External"/><Relationship Id="rId8" Type="http://schemas.openxmlformats.org/officeDocument/2006/relationships/hyperlink" Target="https://towardsdatascience.com/introduction-to-word-embedding-and-word2vec-652d0c2060fa" TargetMode="Externa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8"/>
          <p:cNvSpPr txBox="1"/>
          <p:nvPr>
            <p:ph type="ctrTitle"/>
          </p:nvPr>
        </p:nvSpPr>
        <p:spPr>
          <a:xfrm>
            <a:off x="729450" y="1322450"/>
            <a:ext cx="7617600" cy="88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000000"/>
                </a:solidFill>
              </a:rPr>
              <a:t>Team- Atamnirbhar </a:t>
            </a:r>
            <a:endParaRPr sz="48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rgbClr val="000000"/>
              </a:solidFill>
            </a:endParaRPr>
          </a:p>
        </p:txBody>
      </p:sp>
      <p:sp>
        <p:nvSpPr>
          <p:cNvPr id="177" name="Google Shape;177;p18"/>
          <p:cNvSpPr txBox="1"/>
          <p:nvPr>
            <p:ph idx="1" type="subTitle"/>
          </p:nvPr>
        </p:nvSpPr>
        <p:spPr>
          <a:xfrm>
            <a:off x="829313" y="2443997"/>
            <a:ext cx="48909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400"/>
              <a:t>TOXIC COMMENT CLASSIFICATION CHALLENGE</a:t>
            </a:r>
            <a:endParaRPr b="1" sz="1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7"/>
          <p:cNvSpPr txBox="1"/>
          <p:nvPr>
            <p:ph type="title"/>
          </p:nvPr>
        </p:nvSpPr>
        <p:spPr>
          <a:xfrm>
            <a:off x="598875" y="0"/>
            <a:ext cx="3893400" cy="51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SMOTE </a:t>
            </a:r>
            <a:endParaRPr b="0"/>
          </a:p>
        </p:txBody>
      </p:sp>
      <p:sp>
        <p:nvSpPr>
          <p:cNvPr id="235" name="Google Shape;235;p27"/>
          <p:cNvSpPr txBox="1"/>
          <p:nvPr>
            <p:ph idx="1" type="body"/>
          </p:nvPr>
        </p:nvSpPr>
        <p:spPr>
          <a:xfrm>
            <a:off x="398250" y="783950"/>
            <a:ext cx="8347500" cy="205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SMOTE (synthetic minority oversampling technique) is one of the most commonly used oversampling methods to solve the imbalance problem.</a:t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It aims to balance class distribution by randomly increasing minority class examples by replicating them.</a:t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1200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SMOTE synthesises new minority instances between existing minority instances. It generates the </a:t>
            </a:r>
            <a:r>
              <a:rPr b="1" lang="en-GB" sz="1200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virtual training records by linear interpolation</a:t>
            </a:r>
            <a:r>
              <a:rPr lang="en-GB" sz="1200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for the minority class. These synthetic training records are generated by randomly selecting one or more of the k-nearest neighbors for each example in the minority class. After the oversampling process, the data is reconstructed and several classification models can be applied for the processed data.</a:t>
            </a:r>
            <a:endParaRPr sz="1100"/>
          </a:p>
        </p:txBody>
      </p:sp>
      <p:pic>
        <p:nvPicPr>
          <p:cNvPr id="236" name="Google Shape;23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875" y="2925363"/>
            <a:ext cx="6991350" cy="214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8"/>
          <p:cNvSpPr txBox="1"/>
          <p:nvPr>
            <p:ph type="title"/>
          </p:nvPr>
        </p:nvSpPr>
        <p:spPr>
          <a:xfrm>
            <a:off x="564250" y="0"/>
            <a:ext cx="3893400" cy="56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SVM SMOTE</a:t>
            </a:r>
            <a:endParaRPr b="0"/>
          </a:p>
        </p:txBody>
      </p:sp>
      <p:sp>
        <p:nvSpPr>
          <p:cNvPr id="242" name="Google Shape;242;p28"/>
          <p:cNvSpPr txBox="1"/>
          <p:nvPr>
            <p:ph idx="1" type="body"/>
          </p:nvPr>
        </p:nvSpPr>
        <p:spPr>
          <a:xfrm>
            <a:off x="407200" y="717950"/>
            <a:ext cx="4207500" cy="38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60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SVM-SMOTE, an over-sampling technique, is used to investigate how well it handles the trade-off. SMOTE, its ancestor, is a popular over-sampling technique which balances class distribution by synthetically generating new minority class instances along directions from existing minority class instances towards their nearest neighbours. SVM-SMOTE focuses on generating new minority class instances near borderlines with SVM so as to help establish boundary between classes.</a:t>
            </a:r>
            <a:endParaRPr sz="1100"/>
          </a:p>
        </p:txBody>
      </p:sp>
      <p:pic>
        <p:nvPicPr>
          <p:cNvPr id="243" name="Google Shape;24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50650"/>
            <a:ext cx="4439851" cy="4767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9"/>
          <p:cNvSpPr txBox="1"/>
          <p:nvPr>
            <p:ph type="title"/>
          </p:nvPr>
        </p:nvSpPr>
        <p:spPr>
          <a:xfrm>
            <a:off x="579425" y="5364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APPROACH TO SOLVE PROBLEM STATEMENT</a:t>
            </a:r>
            <a:endParaRPr/>
          </a:p>
        </p:txBody>
      </p:sp>
      <p:sp>
        <p:nvSpPr>
          <p:cNvPr id="249" name="Google Shape;249;p29"/>
          <p:cNvSpPr/>
          <p:nvPr/>
        </p:nvSpPr>
        <p:spPr>
          <a:xfrm>
            <a:off x="961440" y="1495875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solidFill>
                  <a:srgbClr val="FFFFFF"/>
                </a:solidFill>
              </a:rPr>
              <a:t>1</a:t>
            </a:r>
            <a:endParaRPr b="1" sz="800">
              <a:solidFill>
                <a:srgbClr val="FFFFFF"/>
              </a:solidFill>
            </a:endParaRPr>
          </a:p>
        </p:txBody>
      </p:sp>
      <p:sp>
        <p:nvSpPr>
          <p:cNvPr id="250" name="Google Shape;250;p29"/>
          <p:cNvSpPr txBox="1"/>
          <p:nvPr>
            <p:ph idx="1" type="body"/>
          </p:nvPr>
        </p:nvSpPr>
        <p:spPr>
          <a:xfrm>
            <a:off x="1579825" y="1519950"/>
            <a:ext cx="2832900" cy="317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/>
              <a:t>BINARY CLASSIFICATION :</a:t>
            </a:r>
            <a:endParaRPr b="1" sz="11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-GB" sz="1100"/>
              <a:t>Under binary classification to balance the data SMOTE and SVM-SMOTE techniques were used.</a:t>
            </a:r>
            <a:endParaRPr b="1" sz="11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-GB" sz="1100"/>
              <a:t>For vectorization WORD2VEC was used</a:t>
            </a:r>
            <a:endParaRPr b="1" sz="11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-GB" sz="1100"/>
              <a:t>Models applied: SVM, LOGISTIC REGRESSION, RANDOM FOREST and MULTINOMIAL NB</a:t>
            </a:r>
            <a:endParaRPr b="1" sz="11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11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1100"/>
          </a:p>
        </p:txBody>
      </p:sp>
      <p:sp>
        <p:nvSpPr>
          <p:cNvPr id="251" name="Google Shape;251;p29"/>
          <p:cNvSpPr/>
          <p:nvPr/>
        </p:nvSpPr>
        <p:spPr>
          <a:xfrm>
            <a:off x="4894090" y="1430825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solidFill>
                  <a:srgbClr val="FFFFFF"/>
                </a:solidFill>
              </a:rPr>
              <a:t>2</a:t>
            </a:r>
            <a:endParaRPr b="1" sz="800">
              <a:solidFill>
                <a:srgbClr val="FFFFFF"/>
              </a:solidFill>
            </a:endParaRPr>
          </a:p>
        </p:txBody>
      </p:sp>
      <p:sp>
        <p:nvSpPr>
          <p:cNvPr id="252" name="Google Shape;252;p29"/>
          <p:cNvSpPr txBox="1"/>
          <p:nvPr>
            <p:ph idx="1" type="body"/>
          </p:nvPr>
        </p:nvSpPr>
        <p:spPr>
          <a:xfrm>
            <a:off x="5382825" y="1519950"/>
            <a:ext cx="2832900" cy="207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rgbClr val="666666"/>
                </a:solidFill>
              </a:rPr>
              <a:t>UNBALANCED CLASSIFICATION: </a:t>
            </a:r>
            <a:endParaRPr b="1" sz="11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-GB" sz="1100">
                <a:solidFill>
                  <a:srgbClr val="666666"/>
                </a:solidFill>
              </a:rPr>
              <a:t>Ngrams +Logistic Regression</a:t>
            </a:r>
            <a:br>
              <a:rPr b="1" lang="en-GB" sz="1100">
                <a:solidFill>
                  <a:srgbClr val="666666"/>
                </a:solidFill>
              </a:rPr>
            </a:br>
            <a:br>
              <a:rPr b="1" lang="en-GB" sz="1100">
                <a:solidFill>
                  <a:srgbClr val="666666"/>
                </a:solidFill>
              </a:rPr>
            </a:br>
            <a:r>
              <a:rPr b="1" lang="en-GB" sz="1100">
                <a:solidFill>
                  <a:srgbClr val="666666"/>
                </a:solidFill>
              </a:rPr>
              <a:t>DOC2VEC +NB +Logistic regression</a:t>
            </a:r>
            <a:endParaRPr b="1" sz="1100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0"/>
          <p:cNvSpPr txBox="1"/>
          <p:nvPr>
            <p:ph type="title"/>
          </p:nvPr>
        </p:nvSpPr>
        <p:spPr>
          <a:xfrm>
            <a:off x="223625" y="577875"/>
            <a:ext cx="87774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GB" sz="300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Different techniques to represent words as vectors</a:t>
            </a:r>
            <a:endParaRPr b="0" sz="3000">
              <a:solidFill>
                <a:srgbClr val="000000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30"/>
          <p:cNvSpPr txBox="1"/>
          <p:nvPr>
            <p:ph idx="1" type="body"/>
          </p:nvPr>
        </p:nvSpPr>
        <p:spPr>
          <a:xfrm>
            <a:off x="550800" y="1495850"/>
            <a:ext cx="8042400" cy="313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GB" sz="2100"/>
              <a:t>TF/IDF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GB" sz="2100"/>
              <a:t>Hashing Vectorizer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GB" sz="2100"/>
              <a:t>Word2Vec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GB" sz="2100"/>
              <a:t>Doc2Vec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GB" sz="2100"/>
              <a:t>Fasttext</a:t>
            </a:r>
            <a:endParaRPr sz="21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1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1"/>
          <p:cNvSpPr txBox="1"/>
          <p:nvPr>
            <p:ph type="title"/>
          </p:nvPr>
        </p:nvSpPr>
        <p:spPr>
          <a:xfrm>
            <a:off x="637350" y="661750"/>
            <a:ext cx="3300900" cy="75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Results</a:t>
            </a:r>
            <a:endParaRPr/>
          </a:p>
        </p:txBody>
      </p:sp>
      <p:graphicFrame>
        <p:nvGraphicFramePr>
          <p:cNvPr id="264" name="Google Shape;264;p31"/>
          <p:cNvGraphicFramePr/>
          <p:nvPr/>
        </p:nvGraphicFramePr>
        <p:xfrm>
          <a:off x="414350" y="14846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{966CAD3F-FB87-469A-9D59-43270972D292}</a:tableStyleId>
              </a:tblPr>
              <a:tblGrid>
                <a:gridCol w="691625"/>
                <a:gridCol w="3569425"/>
                <a:gridCol w="1749050"/>
                <a:gridCol w="992200"/>
                <a:gridCol w="1356300"/>
              </a:tblGrid>
              <a:tr h="398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/>
                        <a:t>Sr no.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/>
                        <a:t>Algorithms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/>
                        <a:t>Cross validation score (5 folds)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/>
                        <a:t>Accuracy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/>
                        <a:t>Confidence interval(95%)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398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Logistic Regression(TF/IDF)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0.93160139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90.8137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(90.80-90.81)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8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Support Vector Classifier(TF/IDF)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0.99590705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solidFill>
                            <a:srgbClr val="38761D"/>
                          </a:solidFill>
                        </a:rPr>
                        <a:t>96.3279</a:t>
                      </a:r>
                      <a:endParaRPr b="1">
                        <a:solidFill>
                          <a:srgbClr val="38761D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(95.92-96.72)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8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Random Forest(TF/IDF)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0.99643856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96.2669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(95.86-96.66)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8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Multinomial NB(TF/IDF)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0.94766502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89.3376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(88.67-89.99)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2"/>
          <p:cNvSpPr txBox="1"/>
          <p:nvPr>
            <p:ph type="title"/>
          </p:nvPr>
        </p:nvSpPr>
        <p:spPr>
          <a:xfrm>
            <a:off x="632175" y="647775"/>
            <a:ext cx="5922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Hashing Vectorizer</a:t>
            </a:r>
            <a:endParaRPr/>
          </a:p>
        </p:txBody>
      </p:sp>
      <p:sp>
        <p:nvSpPr>
          <p:cNvPr id="270" name="Google Shape;270;p32"/>
          <p:cNvSpPr txBox="1"/>
          <p:nvPr>
            <p:ph idx="1" type="body"/>
          </p:nvPr>
        </p:nvSpPr>
        <p:spPr>
          <a:xfrm>
            <a:off x="721225" y="1383725"/>
            <a:ext cx="6896100" cy="29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Advantage - </a:t>
            </a:r>
            <a:endParaRPr b="1" sz="1600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Hash Vectorizer</a:t>
            </a:r>
            <a:r>
              <a:rPr lang="en-GB" sz="16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: This one is designed to be as memory efficient as possible. Instead of storing the tokens as strings, the </a:t>
            </a:r>
            <a:r>
              <a:rPr b="1" lang="en-GB" sz="16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vectorizer</a:t>
            </a:r>
            <a:r>
              <a:rPr lang="en-GB" sz="16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applies the </a:t>
            </a:r>
            <a:r>
              <a:rPr b="1" lang="en-GB" sz="16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hashing</a:t>
            </a:r>
            <a:r>
              <a:rPr lang="en-GB" sz="16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trick to encode them as numerical indexes.</a:t>
            </a:r>
            <a:endParaRPr sz="1600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Disadvantage</a:t>
            </a:r>
            <a:r>
              <a:rPr lang="en-GB" sz="16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-  </a:t>
            </a:r>
            <a:endParaRPr sz="1600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16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The downside of this method is that once vectorized, the features' names can no longer be retrieved.</a:t>
            </a:r>
            <a:endParaRPr sz="17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p33"/>
          <p:cNvPicPr preferRelativeResize="0"/>
          <p:nvPr/>
        </p:nvPicPr>
        <p:blipFill rotWithShape="1">
          <a:blip r:embed="rId3">
            <a:alphaModFix/>
          </a:blip>
          <a:srcRect b="19379" l="41446" r="10621" t="27468"/>
          <a:stretch/>
        </p:blipFill>
        <p:spPr>
          <a:xfrm>
            <a:off x="777300" y="517175"/>
            <a:ext cx="7413173" cy="4484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4"/>
          <p:cNvSpPr txBox="1"/>
          <p:nvPr>
            <p:ph type="title"/>
          </p:nvPr>
        </p:nvSpPr>
        <p:spPr>
          <a:xfrm>
            <a:off x="721225" y="675725"/>
            <a:ext cx="3300900" cy="68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Results</a:t>
            </a:r>
            <a:endParaRPr/>
          </a:p>
        </p:txBody>
      </p:sp>
      <p:graphicFrame>
        <p:nvGraphicFramePr>
          <p:cNvPr id="281" name="Google Shape;281;p34"/>
          <p:cNvGraphicFramePr/>
          <p:nvPr/>
        </p:nvGraphicFramePr>
        <p:xfrm>
          <a:off x="392700" y="17325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{966CAD3F-FB87-469A-9D59-43270972D292}</a:tableStyleId>
              </a:tblPr>
              <a:tblGrid>
                <a:gridCol w="691625"/>
                <a:gridCol w="3765125"/>
                <a:gridCol w="1553350"/>
                <a:gridCol w="992200"/>
                <a:gridCol w="1356300"/>
              </a:tblGrid>
              <a:tr h="398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/>
                        <a:t>Sr no.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/>
                        <a:t>Algorithms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/>
                        <a:t>Cross validation score (5 folds)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/>
                        <a:t>A</a:t>
                      </a:r>
                      <a:r>
                        <a:rPr b="1" lang="en-GB"/>
                        <a:t>ccuracy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/>
                        <a:t>Confidence interval(95%)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398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Logistic Regression(Hashing Vectorizer)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0.87757746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90.6307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[</a:t>
                      </a:r>
                      <a:r>
                        <a:rPr lang="en-GB"/>
                        <a:t>90.62-90.63]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8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Support Vector Classifier(Hashing Vectorizer)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0.97908644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solidFill>
                            <a:srgbClr val="38761D"/>
                          </a:solidFill>
                        </a:rPr>
                        <a:t>95.3154</a:t>
                      </a:r>
                      <a:endParaRPr b="1">
                        <a:solidFill>
                          <a:srgbClr val="38761D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[</a:t>
                      </a:r>
                      <a:r>
                        <a:rPr lang="en-GB"/>
                        <a:t>95.31-95.32]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5"/>
          <p:cNvSpPr txBox="1"/>
          <p:nvPr>
            <p:ph type="title"/>
          </p:nvPr>
        </p:nvSpPr>
        <p:spPr>
          <a:xfrm>
            <a:off x="609150" y="553900"/>
            <a:ext cx="7730700" cy="81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is word2vec?</a:t>
            </a:r>
            <a:endParaRPr/>
          </a:p>
        </p:txBody>
      </p:sp>
      <p:sp>
        <p:nvSpPr>
          <p:cNvPr id="287" name="Google Shape;287;p35"/>
          <p:cNvSpPr txBox="1"/>
          <p:nvPr>
            <p:ph idx="1" type="body"/>
          </p:nvPr>
        </p:nvSpPr>
        <p:spPr>
          <a:xfrm>
            <a:off x="721225" y="1367350"/>
            <a:ext cx="7873800" cy="356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9725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750"/>
              <a:buFont typeface="Arial"/>
              <a:buChar char="●"/>
            </a:pPr>
            <a:r>
              <a:rPr lang="en-GB" sz="175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 two layer neural network to generate word embeddings given a text corpus.</a:t>
            </a:r>
            <a:endParaRPr sz="1750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39725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750"/>
              <a:buFont typeface="Arial"/>
              <a:buChar char="●"/>
            </a:pPr>
            <a:r>
              <a:rPr lang="en-GB" sz="175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The word2vec objective function causes the words that occur in similar context have similar embeddings</a:t>
            </a:r>
            <a:endParaRPr sz="1750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39725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750"/>
              <a:buFont typeface="Arial"/>
              <a:buChar char="●"/>
            </a:pPr>
            <a:r>
              <a:rPr lang="en-GB" sz="175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Architecture:		</a:t>
            </a:r>
            <a:endParaRPr sz="1750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39725" lvl="1" marL="9144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750"/>
              <a:buFont typeface="Arial"/>
              <a:buChar char="○"/>
            </a:pPr>
            <a:r>
              <a:rPr lang="en-GB" sz="175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CBOW: Predict the target word from the context.</a:t>
            </a:r>
            <a:endParaRPr sz="1750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39725" lvl="1" marL="9144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750"/>
              <a:buFont typeface="Arial"/>
              <a:buChar char="○"/>
            </a:pPr>
            <a:r>
              <a:rPr lang="en-GB" sz="175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Skip Gram: Predict the context words from target.</a:t>
            </a:r>
            <a:endParaRPr sz="1750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6"/>
          <p:cNvSpPr txBox="1"/>
          <p:nvPr>
            <p:ph type="title"/>
          </p:nvPr>
        </p:nvSpPr>
        <p:spPr>
          <a:xfrm>
            <a:off x="555000" y="0"/>
            <a:ext cx="8200500" cy="85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Stats for Pretrained  model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/>
              <a:t>                                                                                 </a:t>
            </a:r>
            <a:r>
              <a:rPr lang="en-GB" sz="1900"/>
              <a:t>Vocabulary length:</a:t>
            </a:r>
            <a:r>
              <a:rPr lang="en-GB" sz="1900">
                <a:latin typeface="Arial"/>
                <a:ea typeface="Arial"/>
                <a:cs typeface="Arial"/>
                <a:sym typeface="Arial"/>
              </a:rPr>
              <a:t> 337296</a:t>
            </a:r>
            <a:endParaRPr sz="19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" name="Google Shape;293;p36"/>
          <p:cNvSpPr txBox="1"/>
          <p:nvPr>
            <p:ph idx="1" type="body"/>
          </p:nvPr>
        </p:nvSpPr>
        <p:spPr>
          <a:xfrm>
            <a:off x="721225" y="2781725"/>
            <a:ext cx="73902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94" name="Google Shape;29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5000" y="1342825"/>
            <a:ext cx="7556425" cy="3706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9"/>
          <p:cNvSpPr txBox="1"/>
          <p:nvPr>
            <p:ph type="title"/>
          </p:nvPr>
        </p:nvSpPr>
        <p:spPr>
          <a:xfrm>
            <a:off x="743075" y="653550"/>
            <a:ext cx="72429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100"/>
              <a:t>Problem Statement</a:t>
            </a:r>
            <a:endParaRPr sz="3100"/>
          </a:p>
        </p:txBody>
      </p:sp>
      <p:sp>
        <p:nvSpPr>
          <p:cNvPr id="183" name="Google Shape;183;p19"/>
          <p:cNvSpPr txBox="1"/>
          <p:nvPr/>
        </p:nvSpPr>
        <p:spPr>
          <a:xfrm>
            <a:off x="743075" y="1452150"/>
            <a:ext cx="7482300" cy="31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We were asked to build a model that’s capable of detecting different type of toxic comments like threats, obscenity, insults and identity-based hate. Dataset was given of comments from </a:t>
            </a:r>
            <a:r>
              <a:rPr lang="en-GB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wikipedia</a:t>
            </a:r>
            <a:r>
              <a:rPr lang="en-GB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talk page edits. Corpus had 1 lakh 59 thousand comments from discussions related to user pages and articles. Comments are tagged in following categories:</a:t>
            </a: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ato"/>
              <a:buAutoNum type="arabicPeriod"/>
            </a:pPr>
            <a:r>
              <a:rPr lang="en-GB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Toxic</a:t>
            </a: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ato"/>
              <a:buAutoNum type="arabicPeriod"/>
            </a:pPr>
            <a:r>
              <a:rPr lang="en-GB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Severe_toxic</a:t>
            </a: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ato"/>
              <a:buAutoNum type="arabicPeriod"/>
            </a:pPr>
            <a:r>
              <a:rPr lang="en-GB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Obscene</a:t>
            </a: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ato"/>
              <a:buAutoNum type="arabicPeriod"/>
            </a:pPr>
            <a:r>
              <a:rPr lang="en-GB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Threat</a:t>
            </a: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ato"/>
              <a:buAutoNum type="arabicPeriod"/>
            </a:pPr>
            <a:r>
              <a:rPr lang="en-GB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Insult</a:t>
            </a: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ato"/>
              <a:buAutoNum type="arabicPeriod"/>
            </a:pPr>
            <a:r>
              <a:rPr lang="en-GB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identity_hate</a:t>
            </a: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7"/>
          <p:cNvSpPr txBox="1"/>
          <p:nvPr>
            <p:ph type="title"/>
          </p:nvPr>
        </p:nvSpPr>
        <p:spPr>
          <a:xfrm>
            <a:off x="380825" y="0"/>
            <a:ext cx="8482500" cy="51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TSNE Scatter plot for word2vec (</a:t>
            </a:r>
            <a:r>
              <a:rPr lang="en-GB" sz="1900"/>
              <a:t>trained on our corpus</a:t>
            </a:r>
            <a:r>
              <a:rPr lang="en-GB"/>
              <a:t>):</a:t>
            </a:r>
            <a:endParaRPr/>
          </a:p>
        </p:txBody>
      </p:sp>
      <p:sp>
        <p:nvSpPr>
          <p:cNvPr id="300" name="Google Shape;300;p3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01" name="Google Shape;301;p37"/>
          <p:cNvPicPr preferRelativeResize="0"/>
          <p:nvPr/>
        </p:nvPicPr>
        <p:blipFill rotWithShape="1">
          <a:blip r:embed="rId3">
            <a:alphaModFix/>
          </a:blip>
          <a:srcRect b="0" l="0" r="6076" t="0"/>
          <a:stretch/>
        </p:blipFill>
        <p:spPr>
          <a:xfrm>
            <a:off x="405350" y="550775"/>
            <a:ext cx="8256675" cy="4592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8"/>
          <p:cNvSpPr txBox="1"/>
          <p:nvPr>
            <p:ph type="title"/>
          </p:nvPr>
        </p:nvSpPr>
        <p:spPr>
          <a:xfrm>
            <a:off x="394275" y="0"/>
            <a:ext cx="8294700" cy="116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Similar words: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           </a:t>
            </a:r>
            <a:r>
              <a:rPr lang="en-GB" sz="1800"/>
              <a:t>Non-Toxic                                                                       Toxic</a:t>
            </a:r>
            <a:endParaRPr sz="1800"/>
          </a:p>
        </p:txBody>
      </p:sp>
      <p:sp>
        <p:nvSpPr>
          <p:cNvPr id="307" name="Google Shape;307;p38"/>
          <p:cNvSpPr txBox="1"/>
          <p:nvPr>
            <p:ph idx="1" type="body"/>
          </p:nvPr>
        </p:nvSpPr>
        <p:spPr>
          <a:xfrm>
            <a:off x="116900" y="1250750"/>
            <a:ext cx="8907600" cy="73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08" name="Google Shape;308;p38"/>
          <p:cNvPicPr preferRelativeResize="0"/>
          <p:nvPr/>
        </p:nvPicPr>
        <p:blipFill rotWithShape="1">
          <a:blip r:embed="rId3">
            <a:alphaModFix/>
          </a:blip>
          <a:srcRect b="21973" l="4769" r="68313" t="50236"/>
          <a:stretch/>
        </p:blipFill>
        <p:spPr>
          <a:xfrm>
            <a:off x="186075" y="2193390"/>
            <a:ext cx="4262251" cy="265465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38"/>
          <p:cNvPicPr preferRelativeResize="0"/>
          <p:nvPr/>
        </p:nvPicPr>
        <p:blipFill rotWithShape="1">
          <a:blip r:embed="rId4">
            <a:alphaModFix/>
          </a:blip>
          <a:srcRect b="60012" l="3759" r="71460" t="30683"/>
          <a:stretch/>
        </p:blipFill>
        <p:spPr>
          <a:xfrm>
            <a:off x="186075" y="1250747"/>
            <a:ext cx="4262251" cy="89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38"/>
          <p:cNvPicPr preferRelativeResize="0"/>
          <p:nvPr/>
        </p:nvPicPr>
        <p:blipFill rotWithShape="1">
          <a:blip r:embed="rId5">
            <a:alphaModFix/>
          </a:blip>
          <a:srcRect b="22941" l="4284" r="69287" t="51490"/>
          <a:stretch/>
        </p:blipFill>
        <p:spPr>
          <a:xfrm>
            <a:off x="4762250" y="2361600"/>
            <a:ext cx="4262251" cy="241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38"/>
          <p:cNvPicPr preferRelativeResize="0"/>
          <p:nvPr/>
        </p:nvPicPr>
        <p:blipFill rotWithShape="1">
          <a:blip r:embed="rId6">
            <a:alphaModFix/>
          </a:blip>
          <a:srcRect b="62669" l="4312" r="74591" t="32366"/>
          <a:stretch/>
        </p:blipFill>
        <p:spPr>
          <a:xfrm>
            <a:off x="4839450" y="1358899"/>
            <a:ext cx="3795725" cy="54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9"/>
          <p:cNvSpPr txBox="1"/>
          <p:nvPr>
            <p:ph type="title"/>
          </p:nvPr>
        </p:nvSpPr>
        <p:spPr>
          <a:xfrm>
            <a:off x="71950" y="0"/>
            <a:ext cx="7139700" cy="60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Oversampling:</a:t>
            </a:r>
            <a:endParaRPr/>
          </a:p>
        </p:txBody>
      </p:sp>
      <p:sp>
        <p:nvSpPr>
          <p:cNvPr id="317" name="Google Shape;317;p39"/>
          <p:cNvSpPr txBox="1"/>
          <p:nvPr>
            <p:ph idx="1" type="body"/>
          </p:nvPr>
        </p:nvSpPr>
        <p:spPr>
          <a:xfrm>
            <a:off x="0" y="1291050"/>
            <a:ext cx="9078300" cy="73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2400"/>
              <a:t>                      </a:t>
            </a:r>
            <a:r>
              <a:rPr b="1" lang="en-GB" sz="2400"/>
              <a:t>Before</a:t>
            </a:r>
            <a:r>
              <a:rPr lang="en-GB"/>
              <a:t>                                                                                                                    </a:t>
            </a:r>
            <a:r>
              <a:rPr b="1" lang="en-GB" sz="2400"/>
              <a:t> After</a:t>
            </a:r>
            <a:endParaRPr b="1" sz="2400"/>
          </a:p>
        </p:txBody>
      </p:sp>
      <p:pic>
        <p:nvPicPr>
          <p:cNvPr id="318" name="Google Shape;31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799550"/>
            <a:ext cx="4198751" cy="324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39"/>
          <p:cNvPicPr preferRelativeResize="0"/>
          <p:nvPr/>
        </p:nvPicPr>
        <p:blipFill rotWithShape="1">
          <a:blip r:embed="rId4">
            <a:alphaModFix/>
          </a:blip>
          <a:srcRect b="19741" l="4608" r="64668" t="40624"/>
          <a:stretch/>
        </p:blipFill>
        <p:spPr>
          <a:xfrm>
            <a:off x="4572000" y="1759263"/>
            <a:ext cx="4331750" cy="3424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0"/>
          <p:cNvSpPr txBox="1"/>
          <p:nvPr>
            <p:ph type="title"/>
          </p:nvPr>
        </p:nvSpPr>
        <p:spPr>
          <a:xfrm>
            <a:off x="259975" y="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Results:</a:t>
            </a:r>
            <a:endParaRPr/>
          </a:p>
        </p:txBody>
      </p:sp>
      <p:graphicFrame>
        <p:nvGraphicFramePr>
          <p:cNvPr id="325" name="Google Shape;325;p40"/>
          <p:cNvGraphicFramePr/>
          <p:nvPr/>
        </p:nvGraphicFramePr>
        <p:xfrm>
          <a:off x="600375" y="1745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{966CAD3F-FB87-469A-9D59-43270972D292}</a:tableStyleId>
              </a:tblPr>
              <a:tblGrid>
                <a:gridCol w="1082950"/>
                <a:gridCol w="2536550"/>
                <a:gridCol w="1809750"/>
                <a:gridCol w="18097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/>
                        <a:t>Sr No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/>
                        <a:t>Model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/>
                        <a:t>Accuracy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/>
                        <a:t>Confidence Interval(95%)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word2vec+Naive Bayes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0.7969(cv=5)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[0.7929  0.8008]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word2vec+</a:t>
                      </a:r>
                      <a:r>
                        <a:rPr lang="en-GB"/>
                        <a:t>Logistic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solidFill>
                            <a:srgbClr val="38761D"/>
                          </a:solidFill>
                        </a:rPr>
                        <a:t>0.8751</a:t>
                      </a:r>
                      <a:r>
                        <a:rPr lang="en-GB"/>
                        <a:t>(cv=5)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[0.8719  0.8784]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41"/>
          <p:cNvSpPr txBox="1"/>
          <p:nvPr>
            <p:ph type="title"/>
          </p:nvPr>
        </p:nvSpPr>
        <p:spPr>
          <a:xfrm>
            <a:off x="219675" y="69725"/>
            <a:ext cx="33009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Downsampling</a:t>
            </a:r>
            <a:endParaRPr/>
          </a:p>
        </p:txBody>
      </p:sp>
      <p:sp>
        <p:nvSpPr>
          <p:cNvPr id="331" name="Google Shape;331;p41"/>
          <p:cNvSpPr txBox="1"/>
          <p:nvPr>
            <p:ph idx="1" type="body"/>
          </p:nvPr>
        </p:nvSpPr>
        <p:spPr>
          <a:xfrm>
            <a:off x="0" y="1331325"/>
            <a:ext cx="9144000" cy="57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2500"/>
              <a:t>             </a:t>
            </a:r>
            <a:r>
              <a:rPr b="1" lang="en-GB" sz="2400"/>
              <a:t>Before</a:t>
            </a:r>
            <a:r>
              <a:rPr lang="en-GB" sz="2400"/>
              <a:t>                                                                                </a:t>
            </a:r>
            <a:r>
              <a:rPr b="1" lang="en-GB" sz="2400"/>
              <a:t>After</a:t>
            </a:r>
            <a:endParaRPr b="1" sz="2400"/>
          </a:p>
        </p:txBody>
      </p:sp>
      <p:pic>
        <p:nvPicPr>
          <p:cNvPr id="332" name="Google Shape;33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799550"/>
            <a:ext cx="4198751" cy="324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41"/>
          <p:cNvPicPr preferRelativeResize="0"/>
          <p:nvPr/>
        </p:nvPicPr>
        <p:blipFill rotWithShape="1">
          <a:blip r:embed="rId4">
            <a:alphaModFix/>
          </a:blip>
          <a:srcRect b="19818" l="4684" r="65094" t="40795"/>
          <a:stretch/>
        </p:blipFill>
        <p:spPr>
          <a:xfrm>
            <a:off x="4727175" y="1799550"/>
            <a:ext cx="3995775" cy="3343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42"/>
          <p:cNvSpPr txBox="1"/>
          <p:nvPr>
            <p:ph type="title"/>
          </p:nvPr>
        </p:nvSpPr>
        <p:spPr>
          <a:xfrm>
            <a:off x="0" y="0"/>
            <a:ext cx="4095900" cy="52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Results </a:t>
            </a:r>
            <a:r>
              <a:rPr lang="en-GB" sz="2000"/>
              <a:t>(Downsampling)</a:t>
            </a:r>
            <a:r>
              <a:rPr lang="en-GB"/>
              <a:t>:</a:t>
            </a:r>
            <a:endParaRPr/>
          </a:p>
        </p:txBody>
      </p:sp>
      <p:sp>
        <p:nvSpPr>
          <p:cNvPr id="339" name="Google Shape;339;p42"/>
          <p:cNvSpPr txBox="1"/>
          <p:nvPr>
            <p:ph idx="1" type="body"/>
          </p:nvPr>
        </p:nvSpPr>
        <p:spPr>
          <a:xfrm>
            <a:off x="1365850" y="1170200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.</a:t>
            </a:r>
            <a:endParaRPr/>
          </a:p>
        </p:txBody>
      </p:sp>
      <p:graphicFrame>
        <p:nvGraphicFramePr>
          <p:cNvPr id="340" name="Google Shape;340;p42"/>
          <p:cNvGraphicFramePr/>
          <p:nvPr/>
        </p:nvGraphicFramePr>
        <p:xfrm>
          <a:off x="952500" y="2181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{966CAD3F-FB87-469A-9D59-43270972D292}</a:tableStyleId>
              </a:tblPr>
              <a:tblGrid>
                <a:gridCol w="2413000"/>
                <a:gridCol w="2413000"/>
                <a:gridCol w="24130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/>
                        <a:t>Model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/>
                        <a:t>Accuracy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/>
                        <a:t>Confidence Interval(95%)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Naive Bayes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0.8156(cv=5)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[0.8043  0.8268]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Logistic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solidFill>
                            <a:srgbClr val="38761D"/>
                          </a:solidFill>
                        </a:rPr>
                        <a:t>0.8854</a:t>
                      </a:r>
                      <a:r>
                        <a:rPr lang="en-GB"/>
                        <a:t>(cv=5)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[0.8762  0.8947]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43"/>
          <p:cNvSpPr txBox="1"/>
          <p:nvPr/>
        </p:nvSpPr>
        <p:spPr>
          <a:xfrm>
            <a:off x="1257925" y="879050"/>
            <a:ext cx="6471900" cy="4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latin typeface="Lato"/>
                <a:ea typeface="Lato"/>
                <a:cs typeface="Lato"/>
                <a:sym typeface="Lato"/>
              </a:rPr>
              <a:t>FASTTEXT EMBEDDING (over sampled data)+ Logistic regression</a:t>
            </a:r>
            <a:endParaRPr b="1" sz="1600">
              <a:latin typeface="Lato"/>
              <a:ea typeface="Lato"/>
              <a:cs typeface="Lato"/>
              <a:sym typeface="Lato"/>
            </a:endParaRPr>
          </a:p>
        </p:txBody>
      </p:sp>
      <p:graphicFrame>
        <p:nvGraphicFramePr>
          <p:cNvPr id="346" name="Google Shape;346;p43"/>
          <p:cNvGraphicFramePr/>
          <p:nvPr/>
        </p:nvGraphicFramePr>
        <p:xfrm>
          <a:off x="952500" y="2190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{966CAD3F-FB87-469A-9D59-43270972D292}</a:tableStyleId>
              </a:tblPr>
              <a:tblGrid>
                <a:gridCol w="887100"/>
                <a:gridCol w="2732400"/>
                <a:gridCol w="1809750"/>
                <a:gridCol w="21730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/>
                        <a:t>S.No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/>
                        <a:t>Algorithm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/>
                        <a:t>Accuracy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/>
                        <a:t>Confidence int. (95%)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1.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Fasttext +Logistic regression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solidFill>
                            <a:srgbClr val="38761D"/>
                          </a:solidFill>
                        </a:rPr>
                        <a:t>87%(cv=5)</a:t>
                      </a:r>
                      <a:endParaRPr b="1">
                        <a:solidFill>
                          <a:srgbClr val="38761D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[85.57  88.43]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44"/>
          <p:cNvSpPr txBox="1"/>
          <p:nvPr>
            <p:ph type="title"/>
          </p:nvPr>
        </p:nvSpPr>
        <p:spPr>
          <a:xfrm>
            <a:off x="721225" y="577875"/>
            <a:ext cx="7189800" cy="59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Text </a:t>
            </a:r>
            <a:r>
              <a:rPr lang="en-GB"/>
              <a:t>Preprocessing before Ngrams</a:t>
            </a:r>
            <a:endParaRPr/>
          </a:p>
        </p:txBody>
      </p:sp>
      <p:sp>
        <p:nvSpPr>
          <p:cNvPr id="352" name="Google Shape;352;p44"/>
          <p:cNvSpPr txBox="1"/>
          <p:nvPr>
            <p:ph idx="1" type="body"/>
          </p:nvPr>
        </p:nvSpPr>
        <p:spPr>
          <a:xfrm>
            <a:off x="805100" y="1521500"/>
            <a:ext cx="6854100" cy="253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-GB" sz="1600"/>
              <a:t>Removed Stopwords.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-GB" sz="1600"/>
              <a:t>Removed IP addresses, weird spaces.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-GB" sz="1600"/>
              <a:t>Instead of removing </a:t>
            </a:r>
            <a:r>
              <a:rPr lang="en-GB" sz="1600"/>
              <a:t>Emojis</a:t>
            </a:r>
            <a:r>
              <a:rPr lang="en-GB" sz="1600"/>
              <a:t> we have used those emojis as our information  In form of text data.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-GB" sz="1600"/>
              <a:t>Removed irrelevant accents.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-GB" sz="1600"/>
              <a:t>Removed </a:t>
            </a:r>
            <a:r>
              <a:rPr lang="en-GB" sz="1600"/>
              <a:t>Repetitive</a:t>
            </a:r>
            <a:r>
              <a:rPr lang="en-GB" sz="1600"/>
              <a:t> characters.</a:t>
            </a:r>
            <a:br>
              <a:rPr lang="en-GB" sz="1600"/>
            </a:br>
            <a:r>
              <a:rPr lang="en-GB" sz="1600"/>
              <a:t>Ex =heyyy this long ------&gt; hey this long</a:t>
            </a:r>
            <a:endParaRPr sz="16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45"/>
          <p:cNvSpPr txBox="1"/>
          <p:nvPr/>
        </p:nvSpPr>
        <p:spPr>
          <a:xfrm>
            <a:off x="2161563" y="232700"/>
            <a:ext cx="4325100" cy="4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700">
                <a:latin typeface="Lato"/>
                <a:ea typeface="Lato"/>
                <a:cs typeface="Lato"/>
                <a:sym typeface="Lato"/>
              </a:rPr>
              <a:t>EMOJI’S  Preprocessing</a:t>
            </a:r>
            <a:endParaRPr b="1" sz="17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58" name="Google Shape;358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6625" y="738300"/>
            <a:ext cx="5534966" cy="418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3" name="Google Shape;363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4000" y="802400"/>
            <a:ext cx="5465975" cy="4028151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46"/>
          <p:cNvSpPr txBox="1"/>
          <p:nvPr/>
        </p:nvSpPr>
        <p:spPr>
          <a:xfrm>
            <a:off x="1563975" y="186825"/>
            <a:ext cx="5466000" cy="5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latin typeface="Lato"/>
                <a:ea typeface="Lato"/>
                <a:cs typeface="Lato"/>
                <a:sym typeface="Lato"/>
              </a:rPr>
              <a:t>Before Removing German and French accents</a:t>
            </a:r>
            <a:endParaRPr b="1" sz="18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0"/>
          <p:cNvSpPr txBox="1"/>
          <p:nvPr>
            <p:ph type="title"/>
          </p:nvPr>
        </p:nvSpPr>
        <p:spPr>
          <a:xfrm>
            <a:off x="645575" y="5918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Overview of how data looks</a:t>
            </a:r>
            <a:endParaRPr/>
          </a:p>
        </p:txBody>
      </p:sp>
      <p:pic>
        <p:nvPicPr>
          <p:cNvPr id="189" name="Google Shape;18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1775" y="1405250"/>
            <a:ext cx="8316299" cy="2947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7"/>
          <p:cNvSpPr txBox="1"/>
          <p:nvPr>
            <p:ph type="title"/>
          </p:nvPr>
        </p:nvSpPr>
        <p:spPr>
          <a:xfrm>
            <a:off x="714150" y="563900"/>
            <a:ext cx="6700500" cy="76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</a:rPr>
              <a:t>N grams (word) + Logistic regression</a:t>
            </a:r>
            <a:endParaRPr/>
          </a:p>
        </p:txBody>
      </p:sp>
      <p:sp>
        <p:nvSpPr>
          <p:cNvPr id="370" name="Google Shape;370;p47"/>
          <p:cNvSpPr txBox="1"/>
          <p:nvPr/>
        </p:nvSpPr>
        <p:spPr>
          <a:xfrm>
            <a:off x="712350" y="1531100"/>
            <a:ext cx="7719300" cy="28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In this approach instead of using any pretrained embedding we approached with more intuitive way of using  because bag of words where we lose information in some sense we have used 3 grams as our feature set and then passed those features through a Logistic regression model.</a:t>
            </a:r>
            <a:br>
              <a:rPr lang="en-GB"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</a:br>
            <a:br>
              <a:rPr lang="en-GB"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n-GB"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And finally got Cross Validation  score of </a:t>
            </a:r>
            <a:r>
              <a:rPr b="1" lang="en-GB" sz="1500">
                <a:solidFill>
                  <a:srgbClr val="38761D"/>
                </a:solidFill>
                <a:latin typeface="Lato"/>
                <a:ea typeface="Lato"/>
                <a:cs typeface="Lato"/>
                <a:sym typeface="Lato"/>
              </a:rPr>
              <a:t>0.96</a:t>
            </a:r>
            <a:r>
              <a:rPr lang="en-GB"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 on </a:t>
            </a:r>
            <a:r>
              <a:rPr b="1" lang="en-GB"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Training data</a:t>
            </a:r>
            <a:endParaRPr b="1" sz="15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Our Metrics for Evaluation Was </a:t>
            </a:r>
            <a:r>
              <a:rPr b="1" lang="en-GB"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ROC-AUC</a:t>
            </a:r>
            <a:r>
              <a:rPr lang="en-GB" sz="15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score</a:t>
            </a:r>
            <a:endParaRPr sz="15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5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48"/>
          <p:cNvSpPr txBox="1"/>
          <p:nvPr>
            <p:ph type="title"/>
          </p:nvPr>
        </p:nvSpPr>
        <p:spPr>
          <a:xfrm>
            <a:off x="748350" y="605850"/>
            <a:ext cx="7647300" cy="63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Doc2Vec + NB +Logistic regression</a:t>
            </a:r>
            <a:endParaRPr/>
          </a:p>
        </p:txBody>
      </p:sp>
      <p:sp>
        <p:nvSpPr>
          <p:cNvPr id="376" name="Google Shape;376;p48"/>
          <p:cNvSpPr txBox="1"/>
          <p:nvPr>
            <p:ph idx="1" type="body"/>
          </p:nvPr>
        </p:nvSpPr>
        <p:spPr>
          <a:xfrm>
            <a:off x="721225" y="1565425"/>
            <a:ext cx="7712100" cy="324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en-GB" sz="1700"/>
              <a:t>At Last we used Doc2Vec +Naive Bayes and passed those parameters to </a:t>
            </a:r>
            <a:br>
              <a:rPr lang="en-GB" sz="1700"/>
            </a:br>
            <a:r>
              <a:rPr lang="en-GB" sz="1700"/>
              <a:t>Our classification model that was </a:t>
            </a:r>
            <a:r>
              <a:rPr b="1" lang="en-GB" sz="1700"/>
              <a:t>Logistic Regression.</a:t>
            </a:r>
            <a:endParaRPr b="1"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en-GB" sz="1700"/>
              <a:t>And we got MEAN ROC-AUC score of 89.7 on Private Dataset of Kaggle.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en-GB" sz="1700"/>
              <a:t>We used Naive bayes probabilities and multiplied it to complete feature space of a document created by Doc2vec and passed those features to our classification model .</a:t>
            </a:r>
            <a:endParaRPr sz="17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49"/>
          <p:cNvSpPr txBox="1"/>
          <p:nvPr/>
        </p:nvSpPr>
        <p:spPr>
          <a:xfrm>
            <a:off x="1853575" y="449350"/>
            <a:ext cx="5472600" cy="6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latin typeface="Lato"/>
                <a:ea typeface="Lato"/>
                <a:cs typeface="Lato"/>
                <a:sym typeface="Lato"/>
              </a:rPr>
              <a:t>RESULTS OF UNBALANCED CLASSIFICATION</a:t>
            </a:r>
            <a:endParaRPr b="1" sz="1800">
              <a:latin typeface="Lato"/>
              <a:ea typeface="Lato"/>
              <a:cs typeface="Lato"/>
              <a:sym typeface="Lato"/>
            </a:endParaRPr>
          </a:p>
        </p:txBody>
      </p:sp>
      <p:graphicFrame>
        <p:nvGraphicFramePr>
          <p:cNvPr id="382" name="Google Shape;382;p49"/>
          <p:cNvGraphicFramePr/>
          <p:nvPr/>
        </p:nvGraphicFramePr>
        <p:xfrm>
          <a:off x="952500" y="1073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{966CAD3F-FB87-469A-9D59-43270972D292}</a:tableStyleId>
              </a:tblPr>
              <a:tblGrid>
                <a:gridCol w="1751525"/>
                <a:gridCol w="3419525"/>
                <a:gridCol w="2585525"/>
              </a:tblGrid>
              <a:tr h="444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S. NO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Algorithms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Cross Validation Score 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500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Ngrams+Logistic regression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solidFill>
                            <a:srgbClr val="38761D"/>
                          </a:solidFill>
                        </a:rPr>
                        <a:t>0.96</a:t>
                      </a:r>
                      <a:r>
                        <a:rPr lang="en-GB"/>
                        <a:t>(cv=3)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95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Doc2Vec+NB+Logistic regression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0.86(cv=3)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383" name="Google Shape;383;p49"/>
          <p:cNvGraphicFramePr/>
          <p:nvPr/>
        </p:nvGraphicFramePr>
        <p:xfrm>
          <a:off x="912375" y="3492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{966CAD3F-FB87-469A-9D59-43270972D292}</a:tableStyleId>
              </a:tblPr>
              <a:tblGrid>
                <a:gridCol w="1710875"/>
                <a:gridCol w="2978725"/>
                <a:gridCol w="30669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S.No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Algorithms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MEAN ROC-AUC private data set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Ngrams+Logistic regression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0.50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Doc2Vec+NB+Logistic regression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>
                          <a:solidFill>
                            <a:srgbClr val="38761D"/>
                          </a:solidFill>
                        </a:rPr>
                        <a:t>0.89</a:t>
                      </a:r>
                      <a:endParaRPr b="1">
                        <a:solidFill>
                          <a:srgbClr val="38761D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384" name="Google Shape;384;p49"/>
          <p:cNvSpPr txBox="1"/>
          <p:nvPr/>
        </p:nvSpPr>
        <p:spPr>
          <a:xfrm>
            <a:off x="1091300" y="2607850"/>
            <a:ext cx="7286100" cy="6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				BUT ON PRIVATE DATASET on KAGGLE </a:t>
            </a:r>
            <a:br>
              <a:rPr lang="en-GB">
                <a:latin typeface="Lato"/>
                <a:ea typeface="Lato"/>
                <a:cs typeface="Lato"/>
                <a:sym typeface="Lato"/>
              </a:rPr>
            </a:br>
            <a:r>
              <a:rPr lang="en-GB">
                <a:latin typeface="Lato"/>
                <a:ea typeface="Lato"/>
                <a:cs typeface="Lato"/>
                <a:sym typeface="Lato"/>
              </a:rPr>
              <a:t>					Algorithm 2 performed far well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50"/>
          <p:cNvSpPr txBox="1"/>
          <p:nvPr>
            <p:ph type="title"/>
          </p:nvPr>
        </p:nvSpPr>
        <p:spPr>
          <a:xfrm>
            <a:off x="721225" y="489175"/>
            <a:ext cx="53763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Feature Engineering</a:t>
            </a:r>
            <a:endParaRPr/>
          </a:p>
        </p:txBody>
      </p:sp>
      <p:sp>
        <p:nvSpPr>
          <p:cNvPr id="390" name="Google Shape;390;p50"/>
          <p:cNvSpPr txBox="1"/>
          <p:nvPr>
            <p:ph idx="1" type="body"/>
          </p:nvPr>
        </p:nvSpPr>
        <p:spPr>
          <a:xfrm>
            <a:off x="721225" y="1365200"/>
            <a:ext cx="7062300" cy="33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/>
              <a:t>We have thought of creating new features that can be used with other features for this task in future:-</a:t>
            </a:r>
            <a:endParaRPr sz="17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700"/>
              <a:t>We found these 4 features of some relevance:-</a:t>
            </a:r>
            <a:endParaRPr sz="1700"/>
          </a:p>
          <a:p>
            <a:pPr indent="-336550" lvl="0" marL="457200" rtl="0" algn="l">
              <a:spcBef>
                <a:spcPts val="1600"/>
              </a:spcBef>
              <a:spcAft>
                <a:spcPts val="0"/>
              </a:spcAft>
              <a:buSzPts val="1700"/>
              <a:buAutoNum type="arabicPeriod"/>
            </a:pPr>
            <a:r>
              <a:rPr lang="en-GB" sz="1700"/>
              <a:t>Proportion of capitals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en-GB" sz="1700"/>
              <a:t>Number of Unique words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en-GB" sz="1700"/>
              <a:t>Number of Exclamation marks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en-GB" sz="1700"/>
              <a:t>Number of Punctuation marks</a:t>
            </a:r>
            <a:endParaRPr sz="17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5" name="Google Shape;395;p51"/>
          <p:cNvPicPr preferRelativeResize="0"/>
          <p:nvPr/>
        </p:nvPicPr>
        <p:blipFill rotWithShape="1">
          <a:blip r:embed="rId3">
            <a:alphaModFix/>
          </a:blip>
          <a:srcRect b="66230" l="0" r="43722" t="14920"/>
          <a:stretch/>
        </p:blipFill>
        <p:spPr>
          <a:xfrm>
            <a:off x="806200" y="3232825"/>
            <a:ext cx="8029674" cy="1830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p51"/>
          <p:cNvPicPr preferRelativeResize="0"/>
          <p:nvPr/>
        </p:nvPicPr>
        <p:blipFill rotWithShape="1">
          <a:blip r:embed="rId4">
            <a:alphaModFix/>
          </a:blip>
          <a:srcRect b="54347" l="0" r="68232" t="16546"/>
          <a:stretch/>
        </p:blipFill>
        <p:spPr>
          <a:xfrm>
            <a:off x="806200" y="1010375"/>
            <a:ext cx="4532202" cy="2148401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51"/>
          <p:cNvSpPr txBox="1"/>
          <p:nvPr/>
        </p:nvSpPr>
        <p:spPr>
          <a:xfrm>
            <a:off x="489050" y="0"/>
            <a:ext cx="7578300" cy="5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900">
                <a:latin typeface="Lato"/>
                <a:ea typeface="Lato"/>
                <a:cs typeface="Lato"/>
                <a:sym typeface="Lato"/>
              </a:rPr>
              <a:t> Deployment as a RESTful API</a:t>
            </a:r>
            <a:endParaRPr b="1" sz="29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2" name="Google Shape;402;p52"/>
          <p:cNvPicPr preferRelativeResize="0"/>
          <p:nvPr/>
        </p:nvPicPr>
        <p:blipFill rotWithShape="1">
          <a:blip r:embed="rId3">
            <a:alphaModFix/>
          </a:blip>
          <a:srcRect b="53497" l="0" r="67657" t="14179"/>
          <a:stretch/>
        </p:blipFill>
        <p:spPr>
          <a:xfrm>
            <a:off x="491000" y="983575"/>
            <a:ext cx="3499114" cy="1967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p52"/>
          <p:cNvPicPr preferRelativeResize="0"/>
          <p:nvPr/>
        </p:nvPicPr>
        <p:blipFill rotWithShape="1">
          <a:blip r:embed="rId4">
            <a:alphaModFix/>
          </a:blip>
          <a:srcRect b="60409" l="0" r="41414" t="14347"/>
          <a:stretch/>
        </p:blipFill>
        <p:spPr>
          <a:xfrm>
            <a:off x="628825" y="3176400"/>
            <a:ext cx="7578198" cy="1741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52"/>
          <p:cNvPicPr preferRelativeResize="0"/>
          <p:nvPr/>
        </p:nvPicPr>
        <p:blipFill rotWithShape="1">
          <a:blip r:embed="rId5">
            <a:alphaModFix/>
          </a:blip>
          <a:srcRect b="51834" l="0" r="63061" t="14506"/>
          <a:stretch/>
        </p:blipFill>
        <p:spPr>
          <a:xfrm>
            <a:off x="4560025" y="983575"/>
            <a:ext cx="3837776" cy="1967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53"/>
          <p:cNvSpPr txBox="1"/>
          <p:nvPr>
            <p:ph type="title"/>
          </p:nvPr>
        </p:nvSpPr>
        <p:spPr>
          <a:xfrm>
            <a:off x="721225" y="633800"/>
            <a:ext cx="3300900" cy="63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Future scope:-</a:t>
            </a:r>
            <a:endParaRPr/>
          </a:p>
        </p:txBody>
      </p:sp>
      <p:sp>
        <p:nvSpPr>
          <p:cNvPr id="410" name="Google Shape;410;p53"/>
          <p:cNvSpPr txBox="1"/>
          <p:nvPr>
            <p:ph idx="1" type="body"/>
          </p:nvPr>
        </p:nvSpPr>
        <p:spPr>
          <a:xfrm>
            <a:off x="591600" y="1273100"/>
            <a:ext cx="7960800" cy="380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GB" sz="1400"/>
              <a:t>Instead of using Word2vec,GLOVE we can use </a:t>
            </a:r>
            <a:r>
              <a:rPr b="1" lang="en-GB" sz="1400"/>
              <a:t>Fasttext</a:t>
            </a:r>
            <a:r>
              <a:rPr lang="en-GB" sz="1400"/>
              <a:t> embeddings </a:t>
            </a:r>
            <a:r>
              <a:rPr lang="en-GB" sz="1400"/>
              <a:t>because</a:t>
            </a:r>
            <a:r>
              <a:rPr lang="en-GB" sz="1400"/>
              <a:t> there is no issue of</a:t>
            </a:r>
            <a:br>
              <a:rPr lang="en-GB" sz="1400"/>
            </a:br>
            <a:r>
              <a:rPr lang="en-GB" sz="1400"/>
              <a:t>Out of vocabulary words as fasttext is trained on N-grams embeddings.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b="1" lang="en-GB" sz="1400"/>
              <a:t>Fasttext</a:t>
            </a:r>
            <a:r>
              <a:rPr lang="en-GB" sz="1400"/>
              <a:t> reaks the word into character level grams at lowest level and then combines there embedding to make the word embedding for word that was out of vocabulary.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GB" sz="1400"/>
              <a:t>It is also better Than </a:t>
            </a:r>
            <a:r>
              <a:rPr b="1" lang="en-GB" sz="1400"/>
              <a:t>Levenshtein distance</a:t>
            </a:r>
            <a:r>
              <a:rPr lang="en-GB" sz="1400"/>
              <a:t> alone to correct the wrong because by levenshtein distance we can only correct the wrong word but that editing does not makes any contribution to our embedding.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GB" sz="1400"/>
              <a:t>Because these </a:t>
            </a:r>
            <a:r>
              <a:rPr b="1" lang="en-GB" sz="1400"/>
              <a:t>Transformer models </a:t>
            </a:r>
            <a:r>
              <a:rPr lang="en-GB" sz="1400"/>
              <a:t>use attention mechanism to avoid the problem of POLYSEMY.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GB" sz="1400"/>
              <a:t>We can use </a:t>
            </a:r>
            <a:r>
              <a:rPr b="1" lang="en-GB" sz="1400"/>
              <a:t>BERT</a:t>
            </a:r>
            <a:r>
              <a:rPr lang="en-GB" sz="1400"/>
              <a:t> embeddings that have the concept of </a:t>
            </a:r>
            <a:r>
              <a:rPr b="1" lang="en-GB" sz="1400"/>
              <a:t>positional encoding </a:t>
            </a:r>
            <a:r>
              <a:rPr lang="en-GB" sz="1400"/>
              <a:t>and </a:t>
            </a:r>
            <a:r>
              <a:rPr b="1" lang="en-GB" sz="1400"/>
              <a:t>wordpiece</a:t>
            </a:r>
            <a:r>
              <a:rPr b="1" lang="en-GB" sz="1400"/>
              <a:t> tokeniser</a:t>
            </a:r>
            <a:br>
              <a:rPr lang="en-GB" sz="1400"/>
            </a:br>
            <a:r>
              <a:rPr lang="en-GB" sz="1400"/>
              <a:t>And can use them with any classification ML model.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GB" sz="1400"/>
              <a:t>As this is a classification problem we can also use Variants of BERT specialised for Text classification.</a:t>
            </a:r>
            <a:endParaRPr sz="140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54"/>
          <p:cNvSpPr txBox="1"/>
          <p:nvPr/>
        </p:nvSpPr>
        <p:spPr>
          <a:xfrm>
            <a:off x="2270850" y="280850"/>
            <a:ext cx="5135400" cy="3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REFERENCES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16" name="Google Shape;416;p54"/>
          <p:cNvSpPr txBox="1"/>
          <p:nvPr/>
        </p:nvSpPr>
        <p:spPr>
          <a:xfrm>
            <a:off x="609850" y="1203625"/>
            <a:ext cx="8160600" cy="36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AutoNum type="arabicPeriod"/>
            </a:pPr>
            <a:r>
              <a:rPr lang="en-GB" sz="1100" u="sng">
                <a:solidFill>
                  <a:schemeClr val="hlink"/>
                </a:solidFill>
                <a:hlinkClick r:id="rId3"/>
              </a:rPr>
              <a:t>https://medium.com/wisio/a-gentle-introduction-to-doc2vec-db3e8c0cce5e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AutoNum type="arabicPeriod"/>
            </a:pPr>
            <a:r>
              <a:rPr lang="en-GB" sz="1100" u="sng">
                <a:solidFill>
                  <a:schemeClr val="hlink"/>
                </a:solidFill>
                <a:hlinkClick r:id="rId4"/>
              </a:rPr>
              <a:t>https://radimrehurek.com/gensim/models/doc2vec.html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AutoNum type="arabicPeriod"/>
            </a:pPr>
            <a:r>
              <a:rPr lang="en-GB" sz="1100" u="sng">
                <a:solidFill>
                  <a:schemeClr val="hlink"/>
                </a:solidFill>
                <a:hlinkClick r:id="rId5"/>
              </a:rPr>
              <a:t>https://marvinlsj.github.io/2018/11/23/NBSVM%20for%20sentiment%20and%20topic%20classification/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AutoNum type="arabicPeriod"/>
            </a:pPr>
            <a:r>
              <a:rPr lang="en-GB" sz="1100" u="sng">
                <a:solidFill>
                  <a:schemeClr val="hlink"/>
                </a:solidFill>
                <a:hlinkClick r:id="rId6"/>
              </a:rPr>
              <a:t>https://towardsdatascience.com/multi-class-text-classification-with-doc2vec-logistic-regression-9da9947b43f4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AutoNum type="arabicPeriod"/>
            </a:pPr>
            <a:r>
              <a:rPr lang="en-GB" sz="1100" u="sng">
                <a:solidFill>
                  <a:schemeClr val="hlink"/>
                </a:solidFill>
                <a:hlinkClick r:id="rId7"/>
              </a:rPr>
              <a:t>https://www.kaggle.com/tarunpaparaju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AutoNum type="arabicPeriod"/>
            </a:pPr>
            <a:r>
              <a:rPr lang="en-GB" sz="1100" u="sng">
                <a:solidFill>
                  <a:schemeClr val="hlink"/>
                </a:solidFill>
                <a:hlinkClick r:id="rId8"/>
              </a:rPr>
              <a:t>https://towardsdatascience.com/introduction-to-word-embedding-and-word2vec-652d0c2060fa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AutoNum type="arabicPeriod"/>
            </a:pPr>
            <a:r>
              <a:rPr lang="en-GB" sz="1100" u="sng">
                <a:solidFill>
                  <a:schemeClr val="hlink"/>
                </a:solidFill>
                <a:hlinkClick r:id="rId9"/>
              </a:rPr>
              <a:t>https://www.quora.com/How-does-fastText-output-a-vector-for-a-word-that-is-not-in-the-pre-trained-model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AutoNum type="arabicPeriod"/>
            </a:pPr>
            <a:r>
              <a:rPr lang="en-GB" sz="1100" u="sng">
                <a:solidFill>
                  <a:schemeClr val="hlink"/>
                </a:solidFill>
                <a:hlinkClick r:id="rId10"/>
              </a:rPr>
              <a:t>https://www.quora.com/What-is-the-main-difference-between-word2vec-and-fastText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55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000000"/>
                </a:solidFill>
              </a:rPr>
              <a:t>Thank you.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512350"/>
            <a:ext cx="6027524" cy="453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79925" y="512350"/>
            <a:ext cx="2851850" cy="45307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1"/>
          <p:cNvSpPr txBox="1"/>
          <p:nvPr/>
        </p:nvSpPr>
        <p:spPr>
          <a:xfrm>
            <a:off x="301375" y="130600"/>
            <a:ext cx="4008300" cy="38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900">
                <a:latin typeface="Lato"/>
                <a:ea typeface="Lato"/>
                <a:cs typeface="Lato"/>
                <a:sym typeface="Lato"/>
              </a:rPr>
              <a:t>VISUALIZING DATA</a:t>
            </a:r>
            <a:endParaRPr b="1" sz="19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2"/>
          <p:cNvSpPr txBox="1"/>
          <p:nvPr>
            <p:ph type="title"/>
          </p:nvPr>
        </p:nvSpPr>
        <p:spPr>
          <a:xfrm>
            <a:off x="579425" y="5364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APPROACH TO SOLVE PROBLEM STATEMENT</a:t>
            </a:r>
            <a:endParaRPr/>
          </a:p>
        </p:txBody>
      </p:sp>
      <p:sp>
        <p:nvSpPr>
          <p:cNvPr id="202" name="Google Shape;202;p22"/>
          <p:cNvSpPr/>
          <p:nvPr/>
        </p:nvSpPr>
        <p:spPr>
          <a:xfrm>
            <a:off x="961440" y="1495875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solidFill>
                  <a:srgbClr val="FFFFFF"/>
                </a:solidFill>
              </a:rPr>
              <a:t>1</a:t>
            </a:r>
            <a:endParaRPr b="1" sz="800">
              <a:solidFill>
                <a:srgbClr val="FFFFFF"/>
              </a:solidFill>
            </a:endParaRPr>
          </a:p>
        </p:txBody>
      </p:sp>
      <p:sp>
        <p:nvSpPr>
          <p:cNvPr id="203" name="Google Shape;203;p22"/>
          <p:cNvSpPr txBox="1"/>
          <p:nvPr>
            <p:ph idx="1" type="body"/>
          </p:nvPr>
        </p:nvSpPr>
        <p:spPr>
          <a:xfrm>
            <a:off x="1579825" y="1519950"/>
            <a:ext cx="2832900" cy="317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/>
              <a:t>BINARY CLASSIFICATION :</a:t>
            </a:r>
            <a:endParaRPr b="1" sz="11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-GB" sz="1100"/>
              <a:t>Under binary classification to balance the data SMOTE and SVM-SMOTE techniques were used.</a:t>
            </a:r>
            <a:endParaRPr b="1" sz="11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-GB" sz="1100"/>
              <a:t>For vectorization WORD2VEC was used</a:t>
            </a:r>
            <a:endParaRPr b="1" sz="11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-GB" sz="1100"/>
              <a:t>Models applied: SVM, LOGISTIC REGRESSION, RANDOM FOREST and MULTINOMIAL NB</a:t>
            </a:r>
            <a:endParaRPr b="1" sz="11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11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1100"/>
          </a:p>
        </p:txBody>
      </p:sp>
      <p:sp>
        <p:nvSpPr>
          <p:cNvPr id="204" name="Google Shape;204;p22"/>
          <p:cNvSpPr/>
          <p:nvPr/>
        </p:nvSpPr>
        <p:spPr>
          <a:xfrm>
            <a:off x="4894090" y="1495875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solidFill>
                  <a:srgbClr val="FFFFFF"/>
                </a:solidFill>
              </a:rPr>
              <a:t>2</a:t>
            </a:r>
            <a:endParaRPr b="1" sz="800">
              <a:solidFill>
                <a:srgbClr val="FFFFFF"/>
              </a:solidFill>
            </a:endParaRPr>
          </a:p>
        </p:txBody>
      </p:sp>
      <p:sp>
        <p:nvSpPr>
          <p:cNvPr id="205" name="Google Shape;205;p22"/>
          <p:cNvSpPr txBox="1"/>
          <p:nvPr>
            <p:ph idx="1" type="body"/>
          </p:nvPr>
        </p:nvSpPr>
        <p:spPr>
          <a:xfrm>
            <a:off x="5382825" y="1519950"/>
            <a:ext cx="2832900" cy="17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rgbClr val="666666"/>
                </a:solidFill>
              </a:rPr>
              <a:t>UNBALANCED CLASSIFICATION: </a:t>
            </a:r>
            <a:endParaRPr b="1" sz="11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-GB" sz="1100">
                <a:solidFill>
                  <a:srgbClr val="666666"/>
                </a:solidFill>
              </a:rPr>
              <a:t>Ngrams +Logistic Regression</a:t>
            </a:r>
            <a:br>
              <a:rPr b="1" lang="en-GB" sz="1100">
                <a:solidFill>
                  <a:srgbClr val="666666"/>
                </a:solidFill>
              </a:rPr>
            </a:br>
            <a:br>
              <a:rPr b="1" lang="en-GB" sz="1100">
                <a:solidFill>
                  <a:srgbClr val="666666"/>
                </a:solidFill>
              </a:rPr>
            </a:br>
            <a:r>
              <a:rPr b="1" lang="en-GB" sz="1100">
                <a:solidFill>
                  <a:srgbClr val="666666"/>
                </a:solidFill>
              </a:rPr>
              <a:t>DOC2VEC +NB +Logistic regression</a:t>
            </a:r>
            <a:endParaRPr b="1" sz="1100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434343"/>
        </a:solidFill>
      </p:bgPr>
    </p:bg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3"/>
          <p:cNvSpPr txBox="1"/>
          <p:nvPr>
            <p:ph type="title"/>
          </p:nvPr>
        </p:nvSpPr>
        <p:spPr>
          <a:xfrm>
            <a:off x="568700" y="368750"/>
            <a:ext cx="7010100" cy="67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/>
              <a:t>Basic Terminology</a:t>
            </a:r>
            <a:endParaRPr sz="1900"/>
          </a:p>
        </p:txBody>
      </p:sp>
      <p:sp>
        <p:nvSpPr>
          <p:cNvPr id="211" name="Google Shape;211;p23"/>
          <p:cNvSpPr txBox="1"/>
          <p:nvPr>
            <p:ph idx="4294967295" type="body"/>
          </p:nvPr>
        </p:nvSpPr>
        <p:spPr>
          <a:xfrm>
            <a:off x="503625" y="825100"/>
            <a:ext cx="8048700" cy="40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FFFFFF"/>
                </a:solidFill>
              </a:rPr>
              <a:t>CONFUSION MATRIX</a:t>
            </a:r>
            <a:r>
              <a:rPr lang="en-GB">
                <a:solidFill>
                  <a:srgbClr val="FFFFFF"/>
                </a:solidFill>
              </a:rPr>
              <a:t> :  </a:t>
            </a:r>
            <a:r>
              <a:rPr lang="en-GB" sz="1500">
                <a:solidFill>
                  <a:srgbClr val="FFFFFF"/>
                </a:solidFill>
              </a:rPr>
              <a:t>It</a:t>
            </a:r>
            <a:r>
              <a:rPr lang="en-GB" sz="2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GB"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is a table that is often used to describe the performance of a classification model on a set of test data for which the true values are known. It is a table of 4 different combinations of predicted and actual values i.e. a square matrix formed by m*n as follow:</a:t>
            </a:r>
            <a:endParaRPr sz="17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-GB"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TRUE POSITIVE</a:t>
            </a:r>
            <a:r>
              <a:rPr lang="en-GB"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: It means that model predicted positive and actually it is True.</a:t>
            </a:r>
            <a:endParaRPr sz="15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TRUE NEGATIVE</a:t>
            </a:r>
            <a:r>
              <a:rPr lang="en-GB"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: It means that model predicted negative and actually it is False.</a:t>
            </a:r>
            <a:endParaRPr sz="15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FALSE POSITIVE</a:t>
            </a:r>
            <a:r>
              <a:rPr lang="en-GB"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: It means that model predicted positive and actually it is False.</a:t>
            </a:r>
            <a:endParaRPr sz="15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FALSE NEGATIVE</a:t>
            </a:r>
            <a:r>
              <a:rPr lang="en-GB"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: It means that model predicted negative and actually is it True.</a:t>
            </a:r>
            <a:endParaRPr sz="15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100">
              <a:solidFill>
                <a:srgbClr val="FFFFFF"/>
              </a:solidFill>
            </a:endParaRPr>
          </a:p>
        </p:txBody>
      </p:sp>
      <p:pic>
        <p:nvPicPr>
          <p:cNvPr id="212" name="Google Shape;21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3650" y="2151279"/>
            <a:ext cx="8048625" cy="1543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4"/>
          <p:cNvSpPr txBox="1"/>
          <p:nvPr>
            <p:ph type="title"/>
          </p:nvPr>
        </p:nvSpPr>
        <p:spPr>
          <a:xfrm>
            <a:off x="729450" y="246450"/>
            <a:ext cx="7688400" cy="467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Roboto"/>
                <a:ea typeface="Roboto"/>
                <a:cs typeface="Roboto"/>
                <a:sym typeface="Roboto"/>
              </a:rPr>
              <a:t>RECALL</a:t>
            </a:r>
            <a:r>
              <a:rPr b="0" lang="en-GB" sz="1600">
                <a:latin typeface="Roboto"/>
                <a:ea typeface="Roboto"/>
                <a:cs typeface="Roboto"/>
                <a:sym typeface="Roboto"/>
              </a:rPr>
              <a:t>: It means that out of all the positive classes, how much we predicted correctly. It should be as high as possible. It is calculated as follow:</a:t>
            </a:r>
            <a:endParaRPr b="0"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0" lang="en-GB" sz="1600">
                <a:latin typeface="Roboto"/>
                <a:ea typeface="Roboto"/>
                <a:cs typeface="Roboto"/>
                <a:sym typeface="Roboto"/>
              </a:rPr>
              <a:t>                                                               Recall= TP/ TP+FN</a:t>
            </a:r>
            <a:endParaRPr b="0"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Roboto"/>
                <a:ea typeface="Roboto"/>
                <a:cs typeface="Roboto"/>
                <a:sym typeface="Roboto"/>
              </a:rPr>
              <a:t>PRECISION</a:t>
            </a:r>
            <a:r>
              <a:rPr b="0" lang="en-GB" sz="1600">
                <a:latin typeface="Roboto"/>
                <a:ea typeface="Roboto"/>
                <a:cs typeface="Roboto"/>
                <a:sym typeface="Roboto"/>
              </a:rPr>
              <a:t>: It means out of all positive classes we have predicted correctly, how much are actually positive. The formula used to calculate precision is:</a:t>
            </a:r>
            <a:endParaRPr b="0"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0" lang="en-GB" sz="1600">
                <a:latin typeface="Roboto"/>
                <a:ea typeface="Roboto"/>
                <a:cs typeface="Roboto"/>
                <a:sym typeface="Roboto"/>
              </a:rPr>
              <a:t>                                                               Precision= TP/ TP+FP</a:t>
            </a:r>
            <a:endParaRPr b="0"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Roboto"/>
                <a:ea typeface="Roboto"/>
                <a:cs typeface="Roboto"/>
                <a:sym typeface="Roboto"/>
              </a:rPr>
              <a:t>ACCURACY:</a:t>
            </a:r>
            <a:r>
              <a:rPr b="0" lang="en-GB" sz="1600">
                <a:latin typeface="Roboto"/>
                <a:ea typeface="Roboto"/>
                <a:cs typeface="Roboto"/>
                <a:sym typeface="Roboto"/>
              </a:rPr>
              <a:t> It means that out of all classes, how much we predicted correctly. It is calculated as:</a:t>
            </a:r>
            <a:endParaRPr b="0"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0" lang="en-GB" sz="1600">
                <a:latin typeface="Roboto"/>
                <a:ea typeface="Roboto"/>
                <a:cs typeface="Roboto"/>
                <a:sym typeface="Roboto"/>
              </a:rPr>
              <a:t>                                                               Accuracy= TP+TN/ Total</a:t>
            </a:r>
            <a:endParaRPr b="0"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Roboto"/>
                <a:ea typeface="Roboto"/>
                <a:cs typeface="Roboto"/>
                <a:sym typeface="Roboto"/>
              </a:rPr>
              <a:t>F-measure</a:t>
            </a:r>
            <a:r>
              <a:rPr lang="en-GB" sz="1600">
                <a:latin typeface="Roboto"/>
                <a:ea typeface="Roboto"/>
                <a:cs typeface="Roboto"/>
                <a:sym typeface="Roboto"/>
              </a:rPr>
              <a:t>:</a:t>
            </a:r>
            <a:r>
              <a:rPr b="0" lang="en-GB" sz="1600">
                <a:latin typeface="Roboto"/>
                <a:ea typeface="Roboto"/>
                <a:cs typeface="Roboto"/>
                <a:sym typeface="Roboto"/>
              </a:rPr>
              <a:t>It is difficult to compare two models with high precision &amp; low recall or vice versa. So F score is used which is the harmonic mean of recall &amp; precision by punishing the extreme values.</a:t>
            </a:r>
            <a:endParaRPr b="0"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0" lang="en-GB" sz="1600">
                <a:latin typeface="Roboto"/>
                <a:ea typeface="Roboto"/>
                <a:cs typeface="Roboto"/>
                <a:sym typeface="Roboto"/>
              </a:rPr>
              <a:t>                                          F-measure= 2*( Recall*Precision/ Recall+Precision)</a:t>
            </a:r>
            <a:endParaRPr b="0"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5"/>
          <p:cNvSpPr txBox="1"/>
          <p:nvPr>
            <p:ph type="title"/>
          </p:nvPr>
        </p:nvSpPr>
        <p:spPr>
          <a:xfrm>
            <a:off x="729450" y="225025"/>
            <a:ext cx="7688400" cy="17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latin typeface="Roboto"/>
                <a:ea typeface="Roboto"/>
                <a:cs typeface="Roboto"/>
                <a:sym typeface="Roboto"/>
              </a:rPr>
              <a:t>ROC ( Receiver Operator Characteristic) graph summarizes the performance of classifier over all possible thresholds. ROC makes it easy to identify the test threshold for making a decision in other words ROC helps us to determine which threshold is best.</a:t>
            </a:r>
            <a:endParaRPr sz="1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latin typeface="Roboto"/>
                <a:ea typeface="Roboto"/>
                <a:cs typeface="Roboto"/>
                <a:sym typeface="Roboto"/>
              </a:rPr>
              <a:t>AUC (Area Under the Curve) makes it easy to compare one ROC with other. AUC can help you decide which categorization method is better.</a:t>
            </a:r>
            <a:endParaRPr sz="1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3" name="Google Shape;22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24350" y="1791925"/>
            <a:ext cx="4672525" cy="3180125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5"/>
          <p:cNvSpPr txBox="1"/>
          <p:nvPr/>
        </p:nvSpPr>
        <p:spPr>
          <a:xfrm>
            <a:off x="878675" y="2250275"/>
            <a:ext cx="3021900" cy="24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In</a:t>
            </a:r>
            <a:r>
              <a:rPr lang="en-GB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GB">
                <a:latin typeface="Lato"/>
                <a:ea typeface="Lato"/>
                <a:cs typeface="Lato"/>
                <a:sym typeface="Lato"/>
              </a:rPr>
              <a:t> </a:t>
            </a:r>
            <a:r>
              <a:rPr b="1" lang="en-GB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the figure red and blue lines are ROC and area shaded with respective colors is AUC (area under the curve) for respective curves.</a:t>
            </a:r>
            <a:endParaRPr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6"/>
          <p:cNvSpPr txBox="1"/>
          <p:nvPr>
            <p:ph type="title"/>
          </p:nvPr>
        </p:nvSpPr>
        <p:spPr>
          <a:xfrm>
            <a:off x="729450" y="2056375"/>
            <a:ext cx="52032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Understanding the techniques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